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bfb55724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bfb55724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bfb55724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bfb55724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1bfb55724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1bfb55724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bfb55724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bfb55724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bfb55724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bfb55724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bfb55724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bfb55724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bfb55724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bfb55724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bfb55724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bfb55724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bfb55724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bfb55724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bfb557241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1bfb55724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bfb5572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bfb5572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bfb557241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bfb557241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1bfb557241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1bfb557241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bfb55724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1bfb55724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bfb55724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bfb55724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1bfb557241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1bfb557241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1bfb557241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1bfb557241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bfb557241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bfb557241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1bfb55724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1bfb55724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bfb557241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1bfb557241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1bfb557241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1bfb557241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bfb55724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bfb55724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1bfb55724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1bfb55724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bfb557241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bfb557241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bfb557241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bfb557241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bfb557241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1bfb557241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1bfb557241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1bfb557241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bfb557241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1bfb557241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bfb557241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bfb557241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bfb557241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bfb557241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1bfb557241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1bfb557241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bfb55724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bfb55724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bfb55724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bfb55724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bfb55724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bfb55724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bfb55724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bfb55724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bfb55724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bfb55724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bfb55724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bfb55724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sdumont.lncc.br/machine_sphere.php#" TargetMode="External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dumont.lncc.br/machine_sphere.php#" TargetMode="External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pcjs.org/software/pcx86/app/microsoft/word/3.00/" TargetMode="External"/><Relationship Id="rId4" Type="http://schemas.openxmlformats.org/officeDocument/2006/relationships/hyperlink" Target="https://www.pcjs.org/software/pcx86/sys/windows/1.01/" TargetMode="External"/><Relationship Id="rId5" Type="http://schemas.openxmlformats.org/officeDocument/2006/relationships/hyperlink" Target="https://www.pcjs.org/software/pcx86/sys/windows/3.00/" TargetMode="External"/><Relationship Id="rId6" Type="http://schemas.openxmlformats.org/officeDocument/2006/relationships/hyperlink" Target="https://www.pcjs.org/software/pcx86/sys/windows/3.00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pcjs.org/software/pcx86/sys/windows/3.00/" TargetMode="External"/><Relationship Id="rId4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pcjs.org/software/pcx86/sys/windows/3.00/" TargetMode="External"/><Relationship Id="rId4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Sistema Operacional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Anny Chagas - 12 de maio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1972 - 1981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Miniaturização de componentes eletrônicos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Advento dos microprocessadores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Alguns fatos relacionados: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criação da Intel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Altair - Intel 8080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criação da Microsoft (75)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Bill Gates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Paul Allen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Surgimento do SO Unix</a:t>
            </a:r>
            <a:br>
              <a:rPr lang="pt-BR"/>
            </a:b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23931" l="0" r="517" t="0"/>
          <a:stretch/>
        </p:blipFill>
        <p:spPr>
          <a:xfrm>
            <a:off x="4416400" y="2274150"/>
            <a:ext cx="4512701" cy="258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Quarta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1981 - atuais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Microchips e computadores pessoais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Fatos relacionados: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linguagens alto nível</a:t>
            </a:r>
            <a:br>
              <a:rPr lang="pt-BR"/>
            </a:br>
            <a:endParaRPr/>
          </a:p>
        </p:txBody>
      </p:sp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Quinta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Hardware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Parte física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HD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Memórias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Processador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Fonte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Software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Sistema Operacional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“Código”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Aplicações</a:t>
            </a:r>
            <a:br>
              <a:rPr lang="pt-BR"/>
            </a:br>
            <a:endParaRPr/>
          </a:p>
        </p:txBody>
      </p:sp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/>
              <a:t>Hardware e software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Servidor</a:t>
            </a:r>
            <a:endParaRPr/>
          </a:p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/>
              <a:t>Classificação (porte e utilidade)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0" l="0" r="25606" t="0"/>
          <a:stretch/>
        </p:blipFill>
        <p:spPr>
          <a:xfrm>
            <a:off x="3905100" y="3013750"/>
            <a:ext cx="5068451" cy="209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4775" y="133375"/>
            <a:ext cx="2778775" cy="27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 rotWithShape="1">
          <a:blip r:embed="rId5">
            <a:alphaModFix/>
          </a:blip>
          <a:srcRect b="0" l="0" r="19961" t="0"/>
          <a:stretch/>
        </p:blipFill>
        <p:spPr>
          <a:xfrm>
            <a:off x="382025" y="1729125"/>
            <a:ext cx="3226675" cy="331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Mainframe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Grandes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Geralmente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antigos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criados para um propósito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custom build para o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SO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hardware</a:t>
            </a:r>
            <a:endParaRPr/>
          </a:p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/>
              <a:t>Classificação (porte e utilidade)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3">
            <a:alphaModFix/>
          </a:blip>
          <a:srcRect b="0" l="8500" r="0" t="0"/>
          <a:stretch/>
        </p:blipFill>
        <p:spPr>
          <a:xfrm>
            <a:off x="4147900" y="1081850"/>
            <a:ext cx="4776201" cy="370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Supercomputadores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Rápidos (teraflops)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Santos Dumont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Petrópolis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3"/>
              </a:rPr>
              <a:t>Tour virtual</a:t>
            </a:r>
            <a:endParaRPr/>
          </a:p>
        </p:txBody>
      </p:sp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/>
              <a:t>Classificação (porte e utilidade)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4172" y="1137437"/>
            <a:ext cx="4778126" cy="286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Supercomputadores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Rápidos (teraflops)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Santos Dumont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Petrópolis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3"/>
              </a:rPr>
              <a:t>Tour virtual</a:t>
            </a:r>
            <a:endParaRPr/>
          </a:p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/>
              <a:t>Classificação (porte e utilidade)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8"/>
          <p:cNvPicPr preferRelativeResize="0"/>
          <p:nvPr/>
        </p:nvPicPr>
        <p:blipFill rotWithShape="1">
          <a:blip r:embed="rId4">
            <a:alphaModFix/>
          </a:blip>
          <a:srcRect b="0" l="0" r="20382" t="0"/>
          <a:stretch/>
        </p:blipFill>
        <p:spPr>
          <a:xfrm>
            <a:off x="3480300" y="1233075"/>
            <a:ext cx="5278375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Supercomputadores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Rápidos (Petaflops, teraflops)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Pesquisa</a:t>
            </a:r>
            <a:endParaRPr/>
          </a:p>
        </p:txBody>
      </p:sp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/>
              <a:t>Classificação (porte e utilidade)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4475" y="1976600"/>
            <a:ext cx="5327825" cy="270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Monitores (periférico de saída)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Teclado </a:t>
            </a:r>
            <a:r>
              <a:rPr lang="pt-BR"/>
              <a:t>(periférico de entrada)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Mouse </a:t>
            </a:r>
            <a:r>
              <a:rPr lang="pt-BR"/>
              <a:t>(periférico de entrada)</a:t>
            </a:r>
            <a:endParaRPr/>
          </a:p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3"/>
            </a:pPr>
            <a:r>
              <a:rPr lang="pt-BR"/>
              <a:t>Componentes de um computador moderno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311700" y="1152475"/>
            <a:ext cx="374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Monitores (periférico de saída)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Teclado (periférico de entrada)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Mouse (periférico de entrada)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Gabinete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Placa-mãe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Processador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memória RAM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HD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CPU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Placa de vídeo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Fonte de alimentação</a:t>
            </a:r>
            <a:endParaRPr/>
          </a:p>
        </p:txBody>
      </p:sp>
      <p:sp>
        <p:nvSpPr>
          <p:cNvPr id="178" name="Google Shape;17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3"/>
            </a:pPr>
            <a:r>
              <a:rPr lang="pt-BR"/>
              <a:t>Componentes de um computador moderno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Sumário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Geração de computadores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Hardware e software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Classificação (porte e utilidade)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Componentes de um computador moderno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Sistemas operacionais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História do Windows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Versões do Windows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0"/>
            </a:pPr>
            <a:r>
              <a:rPr lang="pt-BR"/>
              <a:t>Versões do Windows 10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341350" y="1159875"/>
            <a:ext cx="822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Exemplos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Modernos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Android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IoS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Windows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Ubuntu (Linux)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Mais antigos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Unix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MS-DOS</a:t>
            </a:r>
            <a:endParaRPr/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3"/>
              </a:rPr>
              <a:t>Word 3.00 for DOS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4"/>
              </a:rPr>
              <a:t>Windows 1.0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5"/>
              </a:rPr>
              <a:t>Windows 3.0</a:t>
            </a:r>
            <a:r>
              <a:rPr lang="pt-BR" u="sng">
                <a:solidFill>
                  <a:schemeClr val="hlink"/>
                </a:solidFill>
                <a:hlinkClick r:id="rId6"/>
              </a:rPr>
              <a:t> </a:t>
            </a:r>
            <a:endParaRPr/>
          </a:p>
        </p:txBody>
      </p:sp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4"/>
            </a:pPr>
            <a:r>
              <a:rPr lang="pt-BR"/>
              <a:t>Sistemas Operacionais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41350" y="1159875"/>
            <a:ext cx="822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Para que servem?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Intermediário entre hardware e software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drivers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gerenciamento de recursos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memória e HD, por exemplo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interface de usuário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gerenciamento da execução de aplicativos - processos</a:t>
            </a:r>
            <a:endParaRPr/>
          </a:p>
        </p:txBody>
      </p:sp>
      <p:sp>
        <p:nvSpPr>
          <p:cNvPr id="190" name="Google Shape;1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4"/>
            </a:pPr>
            <a:r>
              <a:rPr lang="pt-BR"/>
              <a:t>Sistemas Operacionais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152475"/>
            <a:ext cx="840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Programa em execução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Composto por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Código (carregado em memória)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Espaço reservado de memória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Número único (para o SO conseguir acessá-lo)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E outros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ToDo: ver processos em execução no Windows</a:t>
            </a:r>
            <a:endParaRPr/>
          </a:p>
        </p:txBody>
      </p:sp>
      <p:sp>
        <p:nvSpPr>
          <p:cNvPr id="196" name="Google Shape;1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4"/>
            </a:pPr>
            <a:r>
              <a:rPr lang="pt-BR"/>
              <a:t>Sistemas Operacionais &gt; Processo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Criação em 1975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Paul Allen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Bill Gates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Linguagem BASIC - 1974</a:t>
            </a:r>
            <a:endParaRPr/>
          </a:p>
        </p:txBody>
      </p:sp>
      <p:pic>
        <p:nvPicPr>
          <p:cNvPr id="203" name="Google Shape;2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9476" y="1152474"/>
            <a:ext cx="5208775" cy="24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09" name="Google Shape;20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Criação em 1975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Paul Allen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Bill Gates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Linguagem BASIC - 1974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MS-DOS - 1982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baseado em Unix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vendido para IBM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8 milhões</a:t>
            </a:r>
            <a:endParaRPr/>
          </a:p>
        </p:txBody>
      </p:sp>
      <p:pic>
        <p:nvPicPr>
          <p:cNvPr id="210" name="Google Shape;2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700" y="2107000"/>
            <a:ext cx="5077975" cy="28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4875" y="178275"/>
            <a:ext cx="1661976" cy="166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17" name="Google Shape;217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Criação em 1975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Paul Allen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Bill Gates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Linguagem BASIC - 1974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MS-DOS - 1982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baseado em Unix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vendido para IBM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8 milhões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1.0 - 1985</a:t>
            </a:r>
            <a:endParaRPr/>
          </a:p>
        </p:txBody>
      </p:sp>
      <p:pic>
        <p:nvPicPr>
          <p:cNvPr id="218" name="Google Shape;2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775" y="2200772"/>
            <a:ext cx="4616076" cy="25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24" name="Google Shape;224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2.0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1987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Sobreposição de janelas</a:t>
            </a:r>
            <a:endParaRPr/>
          </a:p>
        </p:txBody>
      </p:sp>
      <p:pic>
        <p:nvPicPr>
          <p:cNvPr id="225" name="Google Shape;22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850" y="1152463"/>
            <a:ext cx="47625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 u="sng">
                <a:solidFill>
                  <a:schemeClr val="hlink"/>
                </a:solidFill>
                <a:hlinkClick r:id="rId3"/>
              </a:rPr>
              <a:t>Windows 3.0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1990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Sobreposição de janelas</a:t>
            </a:r>
            <a:endParaRPr/>
          </a:p>
        </p:txBody>
      </p:sp>
      <p:pic>
        <p:nvPicPr>
          <p:cNvPr id="232" name="Google Shape;23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8075" y="898525"/>
            <a:ext cx="533400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38" name="Google Shape;23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 u="sng">
                <a:solidFill>
                  <a:schemeClr val="hlink"/>
                </a:solidFill>
                <a:hlinkClick r:id="rId3"/>
              </a:rPr>
              <a:t>Windows 3.0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Sobreposição de janelas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Paciência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antes só tinha o “Reverse”</a:t>
            </a:r>
            <a:endParaRPr/>
          </a:p>
        </p:txBody>
      </p:sp>
      <p:pic>
        <p:nvPicPr>
          <p:cNvPr id="239" name="Google Shape;239;p40"/>
          <p:cNvPicPr preferRelativeResize="0"/>
          <p:nvPr/>
        </p:nvPicPr>
        <p:blipFill rotWithShape="1">
          <a:blip r:embed="rId4">
            <a:alphaModFix/>
          </a:blip>
          <a:srcRect b="0" l="8297" r="7971" t="0"/>
          <a:stretch/>
        </p:blipFill>
        <p:spPr>
          <a:xfrm>
            <a:off x="4334850" y="1302025"/>
            <a:ext cx="4527549" cy="296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45" name="Google Shape;24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95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Barra de tarefas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Menu iniciar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plug and play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Visual mais refinado</a:t>
            </a:r>
            <a:endParaRPr/>
          </a:p>
        </p:txBody>
      </p:sp>
      <p:pic>
        <p:nvPicPr>
          <p:cNvPr id="246" name="Google Shape;2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025" y="1089275"/>
            <a:ext cx="4908725" cy="368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2788" y="252375"/>
            <a:ext cx="3362325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Dividimos em 5 gerações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53" name="Google Shape;253;p42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98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N</a:t>
            </a:r>
            <a:r>
              <a:rPr lang="pt-BR"/>
              <a:t>ão teve mudanças visuais significativa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Internet Explorer instalado por padrão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NetScape começa a decair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Melhorias no USB</a:t>
            </a:r>
            <a:endParaRPr/>
          </a:p>
        </p:txBody>
      </p:sp>
      <p:pic>
        <p:nvPicPr>
          <p:cNvPr id="254" name="Google Shape;25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800" y="1201811"/>
            <a:ext cx="4419075" cy="33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60" name="Google Shape;260;p43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2000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Meio empresarial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Sem grandes novidades</a:t>
            </a:r>
            <a:endParaRPr/>
          </a:p>
        </p:txBody>
      </p:sp>
      <p:pic>
        <p:nvPicPr>
          <p:cNvPr id="261" name="Google Shape;2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3700" y="1170125"/>
            <a:ext cx="4407900" cy="33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67" name="Google Shape;267;p44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ME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Lançado em 2000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Millenium Edition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Boot mais rápido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Instabilidade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Problemas com drivers antigos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Pouco usada e rapidamente substituída pelo Windows XP</a:t>
            </a:r>
            <a:endParaRPr/>
          </a:p>
        </p:txBody>
      </p:sp>
      <p:pic>
        <p:nvPicPr>
          <p:cNvPr id="268" name="Google Shape;26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300" y="1762950"/>
            <a:ext cx="4407899" cy="33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6750" y="0"/>
            <a:ext cx="2975876" cy="167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75" name="Google Shape;275;p45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XP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2001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Muito utilizado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Cores vivas</a:t>
            </a:r>
            <a:endParaRPr/>
          </a:p>
        </p:txBody>
      </p:sp>
      <p:pic>
        <p:nvPicPr>
          <p:cNvPr id="276" name="Google Shape;27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5075" y="1119700"/>
            <a:ext cx="4762500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82" name="Google Shape;282;p46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Vista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Não decolou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Atraso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Problemas técnicos</a:t>
            </a:r>
            <a:endParaRPr/>
          </a:p>
        </p:txBody>
      </p:sp>
      <p:pic>
        <p:nvPicPr>
          <p:cNvPr id="283" name="Google Shape;28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450" y="1288700"/>
            <a:ext cx="4407900" cy="2753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89" name="Google Shape;289;p47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7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2009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Muito utilizado (ainda hoje)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Microsoft não dá mais </a:t>
            </a:r>
            <a:br>
              <a:rPr lang="pt-BR"/>
            </a:br>
            <a:r>
              <a:rPr lang="pt-BR"/>
              <a:t>suporte</a:t>
            </a:r>
            <a:endParaRPr/>
          </a:p>
        </p:txBody>
      </p:sp>
      <p:pic>
        <p:nvPicPr>
          <p:cNvPr id="290" name="Google Shape;29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300" y="1315350"/>
            <a:ext cx="5619375" cy="30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296" name="Google Shape;296;p48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8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Live tiles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Tentou focar em telas sensíveis ao toque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Pouca aderência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Aplicativos confusos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não era incomum ver 2 aplicativos com a mesma finalidade, um “mobile” e outro mais desktop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Retirada do menu iniciar</a:t>
            </a:r>
            <a:endParaRPr/>
          </a:p>
        </p:txBody>
      </p:sp>
      <p:pic>
        <p:nvPicPr>
          <p:cNvPr id="297" name="Google Shape;29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825" y="1152475"/>
            <a:ext cx="5184325" cy="27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303" name="Google Shape;303;p49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10 - 2015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Grande adesão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Melhor UX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Falta de suporte a windows 7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Cortana (muito forte)</a:t>
            </a:r>
            <a:endParaRPr/>
          </a:p>
        </p:txBody>
      </p:sp>
      <p:pic>
        <p:nvPicPr>
          <p:cNvPr id="304" name="Google Shape;30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000" y="1866675"/>
            <a:ext cx="5134175" cy="28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/>
              <a:t>História do Windows</a:t>
            </a:r>
            <a:endParaRPr/>
          </a:p>
        </p:txBody>
      </p:sp>
      <p:sp>
        <p:nvSpPr>
          <p:cNvPr id="310" name="Google Shape;310;p50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Windows 11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Falta da Cortana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Barra de tarefa centralizada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Consegue voltar para o alinhamento a esquerda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Mais foco para widgets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Mais uma aposta para ficar mais próxima para o smartphone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Promete trazer aplicativos Android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Ainda tem design antigo</a:t>
            </a:r>
            <a:endParaRPr/>
          </a:p>
        </p:txBody>
      </p:sp>
      <p:pic>
        <p:nvPicPr>
          <p:cNvPr id="311" name="Google Shape;3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525" y="1599900"/>
            <a:ext cx="5566500" cy="313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Primeira geração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1946-1957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Computadores de válvula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ENIAC - 1946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17.468 válvulas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30 toneladas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+ de 100m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Cálculos balísticos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600" y="3242900"/>
            <a:ext cx="2763950" cy="184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8200" y="1555437"/>
            <a:ext cx="4314850" cy="261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Segunda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1958-1964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Criação do transistor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Diminuição do tamanho</a:t>
            </a:r>
            <a:br>
              <a:rPr lang="pt-B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Nessa mesma época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COBOL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Assembly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3100" l="0" r="28104" t="0"/>
          <a:stretch/>
        </p:blipFill>
        <p:spPr>
          <a:xfrm>
            <a:off x="4772100" y="1683174"/>
            <a:ext cx="2652775" cy="25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Terceira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429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1965-1971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Geração do circuito integrado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Surgimento dos chips com circuito integrado em placas de silício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Criação do transistor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Diminuição do tamanho</a:t>
            </a:r>
            <a:br>
              <a:rPr lang="pt-BR"/>
            </a:b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2450" y="1549750"/>
            <a:ext cx="3689750" cy="26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IBM 360</a:t>
            </a:r>
            <a:br>
              <a:rPr lang="pt-BR"/>
            </a:b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3298" y="1099250"/>
            <a:ext cx="4888399" cy="39813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Terceira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IBM 360</a:t>
            </a:r>
            <a:br>
              <a:rPr lang="pt-BR"/>
            </a:b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850" y="1240800"/>
            <a:ext cx="5286699" cy="34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Terceira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0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IBM 360</a:t>
            </a:r>
            <a:br>
              <a:rPr lang="pt-BR"/>
            </a:b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8301" y="1152475"/>
            <a:ext cx="5681076" cy="376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0"/>
            </a:pPr>
            <a:r>
              <a:rPr lang="pt-BR"/>
              <a:t>Gerações de computadores &gt; Terceira geração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